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533" r:id="rId1"/>
  </p:sldMasterIdLst>
  <p:notesMasterIdLst>
    <p:notesMasterId r:id="rId17"/>
  </p:notesMasterIdLst>
  <p:sldIdLst>
    <p:sldId id="339" r:id="rId2"/>
    <p:sldId id="314" r:id="rId3"/>
    <p:sldId id="353" r:id="rId4"/>
    <p:sldId id="343" r:id="rId5"/>
    <p:sldId id="344" r:id="rId6"/>
    <p:sldId id="346" r:id="rId7"/>
    <p:sldId id="347" r:id="rId8"/>
    <p:sldId id="348" r:id="rId9"/>
    <p:sldId id="349" r:id="rId10"/>
    <p:sldId id="356" r:id="rId11"/>
    <p:sldId id="355" r:id="rId12"/>
    <p:sldId id="358" r:id="rId13"/>
    <p:sldId id="351" r:id="rId14"/>
    <p:sldId id="357" r:id="rId15"/>
    <p:sldId id="354" r:id="rId16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43"/>
    <p:restoredTop sz="86395"/>
  </p:normalViewPr>
  <p:slideViewPr>
    <p:cSldViewPr>
      <p:cViewPr varScale="1">
        <p:scale>
          <a:sx n="110" d="100"/>
          <a:sy n="110" d="100"/>
        </p:scale>
        <p:origin x="1728" y="1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93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84948-8320-F24E-A171-94C29E5D87C5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CB03B-0769-9746-97FD-F3C9EC0EAA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21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CB03B-0769-9746-97FD-F3C9EC0EAAA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95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CB03B-0769-9746-97FD-F3C9EC0EAAA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99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52589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275510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14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295899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17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2103769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3365403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312980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105135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14417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341044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232890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106055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369789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297114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246856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it-IT" spc="25" smtClean="0"/>
              <a:t>‹N›</a:t>
            </a:fld>
            <a:endParaRPr lang="it-IT" spc="25" dirty="0"/>
          </a:p>
        </p:txBody>
      </p:sp>
    </p:spTree>
    <p:extLst>
      <p:ext uri="{BB962C8B-B14F-4D97-AF65-F5344CB8AC3E}">
        <p14:creationId xmlns:p14="http://schemas.microsoft.com/office/powerpoint/2010/main" val="281868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2">
            <a:extLst>
              <a:ext uri="{FF2B5EF4-FFF2-40B4-BE49-F238E27FC236}">
                <a16:creationId xmlns:a16="http://schemas.microsoft.com/office/drawing/2014/main" id="{444A36AA-55D8-FF4F-9F02-7E8720BEC665}"/>
              </a:ext>
            </a:extLst>
          </p:cNvPr>
          <p:cNvGrpSpPr/>
          <p:nvPr/>
        </p:nvGrpSpPr>
        <p:grpSpPr>
          <a:xfrm>
            <a:off x="6545347" y="3377184"/>
            <a:ext cx="2237165" cy="104139"/>
            <a:chOff x="5937503" y="3377184"/>
            <a:chExt cx="1445260" cy="104139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11549669-064C-874B-BF5E-5E08526D03BF}"/>
                </a:ext>
              </a:extLst>
            </p:cNvPr>
            <p:cNvSpPr/>
            <p:nvPr/>
          </p:nvSpPr>
          <p:spPr>
            <a:xfrm>
              <a:off x="5937503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29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F9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E48AA68D-5523-484C-AA30-CAFFB3D66A46}"/>
                </a:ext>
              </a:extLst>
            </p:cNvPr>
            <p:cNvSpPr/>
            <p:nvPr/>
          </p:nvSpPr>
          <p:spPr>
            <a:xfrm>
              <a:off x="6659879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29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10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5">
            <a:extLst>
              <a:ext uri="{FF2B5EF4-FFF2-40B4-BE49-F238E27FC236}">
                <a16:creationId xmlns:a16="http://schemas.microsoft.com/office/drawing/2014/main" id="{7D4686BB-807E-B944-9D58-DAB70ADB6D88}"/>
              </a:ext>
            </a:extLst>
          </p:cNvPr>
          <p:cNvGrpSpPr/>
          <p:nvPr/>
        </p:nvGrpSpPr>
        <p:grpSpPr>
          <a:xfrm>
            <a:off x="0" y="3377184"/>
            <a:ext cx="6545348" cy="104139"/>
            <a:chOff x="0" y="3377184"/>
            <a:chExt cx="5937885" cy="104139"/>
          </a:xfrm>
        </p:grpSpPr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CE413150-2933-A742-9A13-B698E9195200}"/>
                </a:ext>
              </a:extLst>
            </p:cNvPr>
            <p:cNvSpPr/>
            <p:nvPr/>
          </p:nvSpPr>
          <p:spPr>
            <a:xfrm>
              <a:off x="0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30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7DC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DF5B8057-52F1-C64B-A3E7-D5187ADAA767}"/>
                </a:ext>
              </a:extLst>
            </p:cNvPr>
            <p:cNvSpPr/>
            <p:nvPr/>
          </p:nvSpPr>
          <p:spPr>
            <a:xfrm>
              <a:off x="720851" y="3377184"/>
              <a:ext cx="5217160" cy="104139"/>
            </a:xfrm>
            <a:custGeom>
              <a:avLst/>
              <a:gdLst/>
              <a:ahLst/>
              <a:cxnLst/>
              <a:rect l="l" t="t" r="r" b="b"/>
              <a:pathLst>
                <a:path w="5217160" h="104139">
                  <a:moveTo>
                    <a:pt x="5216652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5216652" y="103632"/>
                  </a:lnTo>
                  <a:lnTo>
                    <a:pt x="5216652" y="0"/>
                  </a:lnTo>
                  <a:close/>
                </a:path>
              </a:pathLst>
            </a:custGeom>
            <a:solidFill>
              <a:srgbClr val="20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0">
            <a:extLst>
              <a:ext uri="{FF2B5EF4-FFF2-40B4-BE49-F238E27FC236}">
                <a16:creationId xmlns:a16="http://schemas.microsoft.com/office/drawing/2014/main" id="{4B35EFB9-5163-D340-B97A-EFE1CBAB65A0}"/>
              </a:ext>
            </a:extLst>
          </p:cNvPr>
          <p:cNvSpPr txBox="1"/>
          <p:nvPr/>
        </p:nvSpPr>
        <p:spPr>
          <a:xfrm>
            <a:off x="1236686" y="3268029"/>
            <a:ext cx="638331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br>
              <a:rPr lang="it-IT" alt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2000" b="1" spc="90" dirty="0">
                <a:solidFill>
                  <a:srgbClr val="001F5F"/>
                </a:solidFill>
                <a:latin typeface="Trebuchet MS"/>
                <a:ea typeface="+mj-ea"/>
                <a:cs typeface="+mj-cs"/>
              </a:rPr>
              <a:t>Dottorato di ricerca </a:t>
            </a:r>
            <a:r>
              <a:rPr lang="en-US" sz="2000" b="1" spc="90" dirty="0">
                <a:solidFill>
                  <a:srgbClr val="001F5F"/>
                </a:solidFill>
                <a:latin typeface="Trebuchet MS"/>
                <a:ea typeface="+mj-ea"/>
                <a:cs typeface="+mj-cs"/>
              </a:rPr>
              <a:t>Neuroscience and Education</a:t>
            </a:r>
            <a:endParaRPr lang="it-IT" sz="2000" b="1" spc="90" dirty="0">
              <a:solidFill>
                <a:srgbClr val="001F5F"/>
              </a:solidFill>
              <a:latin typeface="Trebuchet MS"/>
              <a:ea typeface="+mj-ea"/>
              <a:cs typeface="+mj-cs"/>
            </a:endParaRPr>
          </a:p>
          <a:p>
            <a:pPr algn="ctr"/>
            <a:r>
              <a:rPr lang="it-IT" sz="2000" b="1" spc="90" dirty="0">
                <a:solidFill>
                  <a:srgbClr val="001F5F"/>
                </a:solidFill>
                <a:latin typeface="Trebuchet MS"/>
                <a:ea typeface="+mj-ea"/>
                <a:cs typeface="+mj-cs"/>
              </a:rPr>
              <a:t>Azione IV.4: Tematiche dell’innovazione </a:t>
            </a:r>
            <a:r>
              <a:rPr lang="en-US" sz="2000" b="1" spc="90" dirty="0">
                <a:solidFill>
                  <a:srgbClr val="001F5F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it-IT" sz="2000" b="1" spc="90" dirty="0">
                <a:solidFill>
                  <a:srgbClr val="001F5F"/>
                </a:solidFill>
                <a:latin typeface="Trebuchet MS"/>
                <a:ea typeface="+mj-ea"/>
                <a:cs typeface="+mj-cs"/>
              </a:rPr>
              <a:t> </a:t>
            </a:r>
          </a:p>
          <a:p>
            <a:pPr algn="ctr"/>
            <a:r>
              <a:rPr lang="en-US" sz="2000" b="1" spc="90" dirty="0">
                <a:solidFill>
                  <a:srgbClr val="001F5F"/>
                </a:solidFill>
                <a:latin typeface="Trebuchet MS"/>
              </a:rPr>
              <a:t>XXXII </a:t>
            </a:r>
            <a:r>
              <a:rPr lang="en-US" sz="2000" b="1" spc="90" dirty="0" err="1">
                <a:solidFill>
                  <a:srgbClr val="001F5F"/>
                </a:solidFill>
                <a:latin typeface="Trebuchet MS"/>
              </a:rPr>
              <a:t>ciclo</a:t>
            </a:r>
            <a:endParaRPr sz="2000" b="1" spc="90" dirty="0">
              <a:solidFill>
                <a:srgbClr val="001F5F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71FE7C4E-AE91-9943-98D7-270371B490C7}"/>
              </a:ext>
            </a:extLst>
          </p:cNvPr>
          <p:cNvSpPr txBox="1"/>
          <p:nvPr/>
        </p:nvSpPr>
        <p:spPr>
          <a:xfrm>
            <a:off x="4254467" y="5228590"/>
            <a:ext cx="4889533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br>
              <a:rPr lang="it-IT" altLang="it-IT" sz="2000" b="1" spc="90" dirty="0">
                <a:solidFill>
                  <a:srgbClr val="001F5F"/>
                </a:solidFill>
                <a:latin typeface="Trebuchet MS"/>
                <a:ea typeface="+mj-ea"/>
                <a:cs typeface="+mj-cs"/>
              </a:rPr>
            </a:br>
            <a:r>
              <a:rPr lang="it-IT" altLang="it-IT" sz="2000" b="1" spc="90" dirty="0">
                <a:solidFill>
                  <a:srgbClr val="001F5F"/>
                </a:solidFill>
                <a:latin typeface="Trebuchet MS"/>
                <a:ea typeface="+mj-ea"/>
                <a:cs typeface="+mj-cs"/>
              </a:rPr>
              <a:t>Salvatore Mancarella</a:t>
            </a: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it-IT" altLang="it-IT" sz="2000" b="1" spc="90" dirty="0">
                <a:solidFill>
                  <a:srgbClr val="001F5F"/>
                </a:solidFill>
                <a:latin typeface="Trebuchet MS"/>
              </a:rPr>
              <a:t>Dottorando</a:t>
            </a:r>
            <a:endParaRPr lang="it-IT" altLang="it-IT" sz="2000" b="1" spc="90" dirty="0">
              <a:solidFill>
                <a:srgbClr val="001F5F"/>
              </a:solidFill>
              <a:latin typeface="Trebuchet MS"/>
              <a:ea typeface="+mj-ea"/>
              <a:cs typeface="+mj-cs"/>
            </a:endParaRPr>
          </a:p>
        </p:txBody>
      </p:sp>
      <p:pic>
        <p:nvPicPr>
          <p:cNvPr id="12" name="image1.jpeg">
            <a:extLst>
              <a:ext uri="{FF2B5EF4-FFF2-40B4-BE49-F238E27FC236}">
                <a16:creationId xmlns:a16="http://schemas.microsoft.com/office/drawing/2014/main" id="{5C7363F8-D957-DF4B-BD08-AE4CE6CF014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600" y="573569"/>
            <a:ext cx="2165350" cy="72072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1FD9467-1E15-6C45-BE76-200BA153A9DB}"/>
              </a:ext>
            </a:extLst>
          </p:cNvPr>
          <p:cNvSpPr/>
          <p:nvPr/>
        </p:nvSpPr>
        <p:spPr>
          <a:xfrm>
            <a:off x="304234" y="2192447"/>
            <a:ext cx="94493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spc="90" dirty="0">
                <a:solidFill>
                  <a:srgbClr val="001F5F"/>
                </a:solidFill>
                <a:latin typeface="Trebuchet MS"/>
              </a:rPr>
              <a:t>Simulazioni e apprendimenti esperienziali </a:t>
            </a:r>
          </a:p>
          <a:p>
            <a:r>
              <a:rPr lang="it-IT" sz="3200" b="1" spc="90" dirty="0">
                <a:solidFill>
                  <a:srgbClr val="001F5F"/>
                </a:solidFill>
                <a:latin typeface="Trebuchet MS"/>
              </a:rPr>
              <a:t>per una pedagogia dell’</a:t>
            </a:r>
            <a:r>
              <a:rPr lang="it-IT" sz="3200" b="1" spc="90" dirty="0" err="1">
                <a:solidFill>
                  <a:srgbClr val="001F5F"/>
                </a:solidFill>
                <a:latin typeface="Trebuchet MS"/>
              </a:rPr>
              <a:t>imprenditività</a:t>
            </a:r>
            <a:endParaRPr lang="it-IT" sz="3200" b="1" spc="90" dirty="0">
              <a:solidFill>
                <a:srgbClr val="001F5F"/>
              </a:solidFill>
              <a:latin typeface="Trebuchet MS"/>
            </a:endParaRPr>
          </a:p>
        </p:txBody>
      </p:sp>
      <p:pic>
        <p:nvPicPr>
          <p:cNvPr id="14" name="image2.jpeg">
            <a:extLst>
              <a:ext uri="{FF2B5EF4-FFF2-40B4-BE49-F238E27FC236}">
                <a16:creationId xmlns:a16="http://schemas.microsoft.com/office/drawing/2014/main" id="{B82E6F45-0505-024A-B469-74C356086A7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3536" y="568370"/>
            <a:ext cx="777240" cy="655320"/>
          </a:xfrm>
          <a:prstGeom prst="rect">
            <a:avLst/>
          </a:prstGeom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ED224C38-BE38-F64F-8EC6-3F82B77E33BB}"/>
              </a:ext>
            </a:extLst>
          </p:cNvPr>
          <p:cNvSpPr txBox="1"/>
          <p:nvPr/>
        </p:nvSpPr>
        <p:spPr>
          <a:xfrm>
            <a:off x="-381000" y="5536367"/>
            <a:ext cx="4889533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it-IT" altLang="it-IT" sz="2000" b="1" spc="90" dirty="0">
                <a:solidFill>
                  <a:srgbClr val="001F5F"/>
                </a:solidFill>
                <a:latin typeface="Trebuchet MS"/>
                <a:ea typeface="+mj-ea"/>
                <a:cs typeface="+mj-cs"/>
              </a:rPr>
              <a:t>Prof.ssa Barbara Cafarelli</a:t>
            </a: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it-IT" altLang="it-IT" sz="2000" b="1" spc="90" dirty="0">
                <a:solidFill>
                  <a:srgbClr val="001F5F"/>
                </a:solidFill>
                <a:latin typeface="Trebuchet MS"/>
              </a:rPr>
              <a:t>Tutor</a:t>
            </a:r>
            <a:endParaRPr lang="it-IT" altLang="it-IT" sz="2000" b="1" spc="90" dirty="0">
              <a:solidFill>
                <a:srgbClr val="001F5F"/>
              </a:solidFill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022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58106-9FA7-7044-8E6C-B8236DD8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21969"/>
            <a:ext cx="6589199" cy="1280890"/>
          </a:xfrm>
        </p:spPr>
        <p:txBody>
          <a:bodyPr/>
          <a:lstStyle/>
          <a:p>
            <a:r>
              <a:rPr lang="it-IT" dirty="0"/>
              <a:t>Attività di formazione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23C5CD-C74E-8140-AAE5-772595D1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902859"/>
            <a:ext cx="6591985" cy="3777622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Nello secondo anno abbiamo approfondito lo studio di questioni riguardanti il pensiero computazionale e gli algoritmi;</a:t>
            </a:r>
          </a:p>
          <a:p>
            <a:pPr algn="just"/>
            <a:r>
              <a:rPr lang="it-IT" sz="2000" dirty="0"/>
              <a:t>Come il pensiero computazionale e gli algoritmi possano interagire con i concetti di imprenditività affrontati nel saggio del primo anno?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3CF8746-74B2-CC46-A96C-0E615202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876800"/>
            <a:ext cx="3652024" cy="16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9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3655A-501D-AF42-9BD0-38D07A29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800"/>
            <a:ext cx="6589199" cy="1280890"/>
          </a:xfrm>
        </p:spPr>
        <p:txBody>
          <a:bodyPr/>
          <a:lstStyle/>
          <a:p>
            <a:r>
              <a:rPr lang="it-IT" dirty="0"/>
              <a:t>Attività scientifica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4C97D9-3E1F-E84A-B1E3-E2810CF0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3777622"/>
          </a:xfrm>
        </p:spPr>
        <p:txBody>
          <a:bodyPr>
            <a:normAutofit/>
          </a:bodyPr>
          <a:lstStyle/>
          <a:p>
            <a:r>
              <a:rPr lang="it-IT" sz="2000" dirty="0"/>
              <a:t>Il saggio «</a:t>
            </a:r>
            <a:r>
              <a:rPr lang="it-IT" sz="2000" b="1" i="1" dirty="0" err="1"/>
              <a:t>Imprenditività</a:t>
            </a:r>
            <a:r>
              <a:rPr lang="it-IT" sz="2000" b="1" i="1" dirty="0"/>
              <a:t>: obiettivo educativo ineludibile»</a:t>
            </a:r>
            <a:endParaRPr lang="it-IT" sz="2000" dirty="0"/>
          </a:p>
          <a:p>
            <a:r>
              <a:rPr lang="it-IT" sz="2000" dirty="0"/>
              <a:t>Si tratta di un lavoro di 20 cartelle standard, articolato su 4 paragrafi. </a:t>
            </a:r>
          </a:p>
          <a:p>
            <a:r>
              <a:rPr lang="it-IT" sz="2000" dirty="0"/>
              <a:t>Il saggio è destinato alla pubblicazione e, presumibilmente potrà anche essere vantato come parte di un lavoro più ambizioso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AFD3E7-CF28-B1A6-718C-77D1621A1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/>
          <a:stretch/>
        </p:blipFill>
        <p:spPr bwMode="auto">
          <a:xfrm>
            <a:off x="1530650" y="1471934"/>
            <a:ext cx="7111035" cy="477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63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FDA74-9EBB-61EE-EE1D-8B65E413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Schema per risolvere un algoritmo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DC40EB-6ABB-9A64-C430-5E07E6AD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age35.png">
            <a:extLst>
              <a:ext uri="{FF2B5EF4-FFF2-40B4-BE49-F238E27FC236}">
                <a16:creationId xmlns:a16="http://schemas.microsoft.com/office/drawing/2014/main" id="{DCAB406A-8510-2CDE-27AE-AA867CFB8C56}"/>
              </a:ext>
            </a:extLst>
          </p:cNvPr>
          <p:cNvPicPr/>
          <p:nvPr/>
        </p:nvPicPr>
        <p:blipFill>
          <a:blip r:embed="rId2"/>
          <a:srcRect l="5016" r="12839" b="13668"/>
          <a:stretch>
            <a:fillRect/>
          </a:stretch>
        </p:blipFill>
        <p:spPr>
          <a:xfrm>
            <a:off x="2819400" y="2133600"/>
            <a:ext cx="4114483" cy="2666365"/>
          </a:xfrm>
          <a:prstGeom prst="rect">
            <a:avLst/>
          </a:prstGeom>
          <a:ln/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44EB890-BAC2-518A-2CD6-D291E5B0D457}"/>
              </a:ext>
            </a:extLst>
          </p:cNvPr>
          <p:cNvSpPr/>
          <p:nvPr/>
        </p:nvSpPr>
        <p:spPr>
          <a:xfrm>
            <a:off x="3429000" y="4857163"/>
            <a:ext cx="2657475" cy="3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it-IT" sz="1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Schema Mancarella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6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9EDA2F-D870-B94C-8931-EE8DD7FD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9600"/>
            <a:ext cx="6589199" cy="1280890"/>
          </a:xfrm>
        </p:spPr>
        <p:txBody>
          <a:bodyPr/>
          <a:lstStyle/>
          <a:p>
            <a:r>
              <a:rPr lang="it-IT" dirty="0"/>
              <a:t>Attività scientifica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647F97-B7AE-8341-B189-05AF44B5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0"/>
            <a:ext cx="6591985" cy="3367311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Abbiamo riconsiderato l’intero progetto di ricerca più volte discusso l’intero impianto dell’indagine </a:t>
            </a:r>
          </a:p>
          <a:p>
            <a:pPr algn="just"/>
            <a:r>
              <a:rPr lang="it-IT" sz="2000" dirty="0"/>
              <a:t>realizzando, un saggio dal titolo</a:t>
            </a:r>
          </a:p>
          <a:p>
            <a:pPr lvl="1" algn="just"/>
            <a:r>
              <a:rPr lang="it-IT" sz="1800" dirty="0"/>
              <a:t> </a:t>
            </a:r>
            <a:r>
              <a:rPr lang="it-IT" sz="1800" b="1" i="1" dirty="0"/>
              <a:t>Imprenditività: obiettivo educativo ineludibile</a:t>
            </a:r>
            <a:r>
              <a:rPr lang="it-IT" sz="1800" b="1" dirty="0"/>
              <a:t>. Primo anno</a:t>
            </a:r>
          </a:p>
          <a:p>
            <a:pPr lvl="1" algn="just"/>
            <a:r>
              <a:rPr lang="it-IT" sz="1800" dirty="0"/>
              <a:t>Il saggio «</a:t>
            </a:r>
            <a:r>
              <a:rPr lang="it-IT" sz="1800" b="1" i="1" dirty="0"/>
              <a:t>Imprenditività, pensiero computazionale: obiettivo educativo ineludibile» - Secondo anno</a:t>
            </a:r>
            <a:endParaRPr lang="it-IT" sz="1800" dirty="0"/>
          </a:p>
          <a:p>
            <a:pPr lvl="1" algn="just"/>
            <a:endParaRPr lang="it-IT" sz="18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561902-4B8B-0041-8D29-B64E5880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60" y="4800600"/>
            <a:ext cx="2674081" cy="17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0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5AC266-9EE9-723A-E8B3-9B8D1C52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B78E9F-CA5D-DF13-576B-AF0D396D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675227"/>
            <a:ext cx="65919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/>
              <a:t>Educazione </a:t>
            </a:r>
            <a:r>
              <a:rPr lang="it-IT" sz="3600" dirty="0" err="1"/>
              <a:t>imprenditiva</a:t>
            </a:r>
            <a:endParaRPr lang="it-IT" sz="3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1E588D-464B-08B8-2CB3-22EF8669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98" y="2638996"/>
            <a:ext cx="2228850" cy="21319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066322C-6C29-5472-30A7-9B97AAFC6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78" y="2638996"/>
            <a:ext cx="2409825" cy="2114581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316178FA-97C8-2BD4-8C4F-8CDD1AD014A9}"/>
              </a:ext>
            </a:extLst>
          </p:cNvPr>
          <p:cNvSpPr/>
          <p:nvPr/>
        </p:nvSpPr>
        <p:spPr>
          <a:xfrm>
            <a:off x="1149270" y="778189"/>
            <a:ext cx="7353300" cy="46920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2698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3655A-501D-AF42-9BD0-38D07A29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800"/>
            <a:ext cx="6589199" cy="1280890"/>
          </a:xfrm>
        </p:spPr>
        <p:txBody>
          <a:bodyPr/>
          <a:lstStyle/>
          <a:p>
            <a:r>
              <a:rPr lang="it-IT" dirty="0"/>
              <a:t>Attività scientifica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4C97D9-3E1F-E84A-B1E3-E2810CF0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209800"/>
            <a:ext cx="6591985" cy="3777622"/>
          </a:xfrm>
        </p:spPr>
        <p:txBody>
          <a:bodyPr>
            <a:normAutofit/>
          </a:bodyPr>
          <a:lstStyle/>
          <a:p>
            <a:r>
              <a:rPr lang="it-IT" sz="2000" dirty="0"/>
              <a:t>Il saggio «</a:t>
            </a:r>
            <a:r>
              <a:rPr lang="it-IT" sz="2000" b="1" i="1" dirty="0"/>
              <a:t>Imprenditività, pensiero computazionale e intelligenza artificiale: obiettivo educativo ineludibile. Questioni didattiche nelle scuole secondarie»</a:t>
            </a: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DAFCEE-0FCD-884A-A109-406B11C79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60" y="4800600"/>
            <a:ext cx="2674081" cy="17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3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50897-19DD-E540-8A00-23447940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6589199" cy="1280890"/>
          </a:xfrm>
        </p:spPr>
        <p:txBody>
          <a:bodyPr/>
          <a:lstStyle/>
          <a:p>
            <a:r>
              <a:rPr lang="it-IT" sz="4000" b="1" spc="90" dirty="0">
                <a:solidFill>
                  <a:srgbClr val="001F5F"/>
                </a:solidFill>
                <a:latin typeface="Trebuchet MS"/>
              </a:rPr>
              <a:t>Sommario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E9E2DB-8DFB-0F4F-827F-3C748A6E4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593681"/>
            <a:ext cx="7049185" cy="236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3200" b="1" spc="90" dirty="0">
                <a:solidFill>
                  <a:srgbClr val="001F5F"/>
                </a:solidFill>
                <a:latin typeface="Trebuchet MS"/>
                <a:ea typeface="+mj-ea"/>
                <a:cs typeface="+mj-cs"/>
              </a:rPr>
              <a:t>Contesto dell’attività di ricerca</a:t>
            </a:r>
          </a:p>
          <a:p>
            <a:pPr>
              <a:buFont typeface="Wingdings" pitchFamily="2" charset="2"/>
              <a:buChar char="ü"/>
            </a:pPr>
            <a:r>
              <a:rPr lang="it-IT" sz="3200" b="1" spc="90" dirty="0">
                <a:solidFill>
                  <a:srgbClr val="001F5F"/>
                </a:solidFill>
                <a:latin typeface="Trebuchet MS"/>
                <a:ea typeface="+mj-ea"/>
                <a:cs typeface="+mj-cs"/>
              </a:rPr>
              <a:t>Attività di formazione</a:t>
            </a:r>
          </a:p>
          <a:p>
            <a:pPr>
              <a:buFont typeface="Wingdings" pitchFamily="2" charset="2"/>
              <a:buChar char="ü"/>
            </a:pPr>
            <a:r>
              <a:rPr lang="it-IT" sz="3200" b="1" spc="90" dirty="0">
                <a:solidFill>
                  <a:srgbClr val="001F5F"/>
                </a:solidFill>
                <a:latin typeface="Trebuchet MS"/>
                <a:ea typeface="+mj-ea"/>
                <a:cs typeface="+mj-cs"/>
              </a:rPr>
              <a:t>Attività scientifica</a:t>
            </a:r>
          </a:p>
          <a:p>
            <a:pPr marL="0" indent="0">
              <a:buNone/>
            </a:pPr>
            <a:endParaRPr lang="it-IT" sz="4000" b="1" spc="90" dirty="0">
              <a:solidFill>
                <a:srgbClr val="001F5F"/>
              </a:solidFill>
              <a:latin typeface="Trebuchet MS"/>
              <a:ea typeface="+mj-ea"/>
              <a:cs typeface="+mj-cs"/>
            </a:endParaRP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9528A481-06AB-F24C-BE7D-173E9BBB1B44}"/>
              </a:ext>
            </a:extLst>
          </p:cNvPr>
          <p:cNvGrpSpPr/>
          <p:nvPr/>
        </p:nvGrpSpPr>
        <p:grpSpPr>
          <a:xfrm>
            <a:off x="2223052" y="1371600"/>
            <a:ext cx="4831466" cy="114269"/>
            <a:chOff x="0" y="3377184"/>
            <a:chExt cx="5937885" cy="104139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2C800CB6-567C-D54B-B549-4D3C1E36E83F}"/>
                </a:ext>
              </a:extLst>
            </p:cNvPr>
            <p:cNvSpPr/>
            <p:nvPr/>
          </p:nvSpPr>
          <p:spPr>
            <a:xfrm>
              <a:off x="0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30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7DC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C1BA3DC6-4B01-8648-AE8B-956DD3A3CE3C}"/>
                </a:ext>
              </a:extLst>
            </p:cNvPr>
            <p:cNvSpPr/>
            <p:nvPr/>
          </p:nvSpPr>
          <p:spPr>
            <a:xfrm>
              <a:off x="720851" y="3377184"/>
              <a:ext cx="5217160" cy="104139"/>
            </a:xfrm>
            <a:custGeom>
              <a:avLst/>
              <a:gdLst/>
              <a:ahLst/>
              <a:cxnLst/>
              <a:rect l="l" t="t" r="r" b="b"/>
              <a:pathLst>
                <a:path w="5217160" h="104139">
                  <a:moveTo>
                    <a:pt x="5216652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5216652" y="103632"/>
                  </a:lnTo>
                  <a:lnTo>
                    <a:pt x="5216652" y="0"/>
                  </a:lnTo>
                  <a:close/>
                </a:path>
              </a:pathLst>
            </a:custGeom>
            <a:solidFill>
              <a:srgbClr val="20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2">
            <a:extLst>
              <a:ext uri="{FF2B5EF4-FFF2-40B4-BE49-F238E27FC236}">
                <a16:creationId xmlns:a16="http://schemas.microsoft.com/office/drawing/2014/main" id="{0FD73374-B402-4B45-81F2-95CE169D028D}"/>
              </a:ext>
            </a:extLst>
          </p:cNvPr>
          <p:cNvGrpSpPr/>
          <p:nvPr/>
        </p:nvGrpSpPr>
        <p:grpSpPr>
          <a:xfrm>
            <a:off x="7054644" y="1381730"/>
            <a:ext cx="1445260" cy="104139"/>
            <a:chOff x="5937503" y="3377184"/>
            <a:chExt cx="1445260" cy="104139"/>
          </a:xfrm>
        </p:grpSpPr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E7397218-72C4-6949-ADE2-CFF3E386D708}"/>
                </a:ext>
              </a:extLst>
            </p:cNvPr>
            <p:cNvSpPr/>
            <p:nvPr/>
          </p:nvSpPr>
          <p:spPr>
            <a:xfrm>
              <a:off x="5937503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29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F9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66BA111E-202B-6B47-A03F-A1EE6658A40C}"/>
                </a:ext>
              </a:extLst>
            </p:cNvPr>
            <p:cNvSpPr/>
            <p:nvPr/>
          </p:nvSpPr>
          <p:spPr>
            <a:xfrm>
              <a:off x="6659879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29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10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333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FFDFF5-C9B7-A64E-92DF-57B94CA7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624110"/>
            <a:ext cx="7086600" cy="1280890"/>
          </a:xfrm>
        </p:spPr>
        <p:txBody>
          <a:bodyPr/>
          <a:lstStyle/>
          <a:p>
            <a:r>
              <a:rPr lang="it-IT" dirty="0"/>
              <a:t>Contesto dell’attività di ricerca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91E761-348D-DA48-BD74-725770E98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/>
              <a:t>Titolo del progetto di ricerca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b="1" dirty="0"/>
              <a:t>Simulazioni e apprendimenti esperienziali per una pedagogia dell’</a:t>
            </a:r>
            <a:r>
              <a:rPr lang="it-IT" sz="2400" b="1" dirty="0" err="1"/>
              <a:t>imprenditività</a:t>
            </a:r>
            <a:endParaRPr lang="it-IT" sz="2400" b="1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CAE469-E19C-A741-8EC0-6D93F0668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648200"/>
            <a:ext cx="232315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0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83480-BC87-2548-B0A0-3B3A563C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624110"/>
            <a:ext cx="7086600" cy="1280890"/>
          </a:xfrm>
        </p:spPr>
        <p:txBody>
          <a:bodyPr/>
          <a:lstStyle/>
          <a:p>
            <a:r>
              <a:rPr lang="it-IT" dirty="0"/>
              <a:t>Contesto dell’attività di ricerca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F590EA-2003-6148-9B7B-15A6B744E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108" y="1905000"/>
            <a:ext cx="6591985" cy="3777622"/>
          </a:xfrm>
        </p:spPr>
        <p:txBody>
          <a:bodyPr/>
          <a:lstStyle/>
          <a:p>
            <a:r>
              <a:rPr lang="it-IT" sz="2000" dirty="0"/>
              <a:t>L’attività di ricerca si colloca in area pedagogica</a:t>
            </a:r>
          </a:p>
          <a:p>
            <a:r>
              <a:rPr lang="it-IT" sz="2000" dirty="0"/>
              <a:t>Verte sulle motivazioni che spiegano e delineano un variegato insieme di attività didattiche finalizzate alla formazione di competenze manageriali, con speciale riferimento alla didattica rivolta a giovani allievi di scuola secondaria. 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C810FB-EEC8-6247-856B-2E081271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648200"/>
            <a:ext cx="232315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9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1694E-B41E-9E40-B1B2-2A9B4E69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624110"/>
            <a:ext cx="7086600" cy="1280890"/>
          </a:xfrm>
        </p:spPr>
        <p:txBody>
          <a:bodyPr/>
          <a:lstStyle/>
          <a:p>
            <a:r>
              <a:rPr lang="it-IT" dirty="0"/>
              <a:t>Contesto dell’attività di ricerca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0E40AA-4CF5-5E4A-B4D1-5B8B1F11D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108" y="1676400"/>
            <a:ext cx="6591985" cy="3777622"/>
          </a:xfrm>
        </p:spPr>
        <p:txBody>
          <a:bodyPr/>
          <a:lstStyle/>
          <a:p>
            <a:r>
              <a:rPr lang="it-IT" sz="2000" dirty="0"/>
              <a:t>Si tratta di studiare metodologie capaci di sollecitare conoscenze, abilità ed esperienze funzionali alla promozione di vere e proprie competenze da spendere a vantaggio di un sapere che possa configurarsi come un saper agire con spirito d’iniziativa e con efficacia operativa non diversa da quella desiderabile in un imprenditore che voglia e sappia vincere le sfide che la sua situazione professionale gli prospetta.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3CB56D-E62D-4343-BBB2-7606AA51A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876800"/>
            <a:ext cx="3652024" cy="16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2AEFF-F05C-C846-90E3-1E4B2AB6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624110"/>
            <a:ext cx="7086600" cy="1280890"/>
          </a:xfrm>
        </p:spPr>
        <p:txBody>
          <a:bodyPr/>
          <a:lstStyle/>
          <a:p>
            <a:r>
              <a:rPr lang="it-IT" dirty="0"/>
              <a:t>Contesto dell’attività di ricerca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40B49-F300-9F40-B886-D436391FD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108" y="1578289"/>
            <a:ext cx="6591985" cy="3777622"/>
          </a:xfrm>
        </p:spPr>
        <p:txBody>
          <a:bodyPr/>
          <a:lstStyle/>
          <a:p>
            <a:r>
              <a:rPr lang="it-IT" sz="2000" dirty="0"/>
              <a:t>Vicinanza e la intersezione semantica fra i due concetti di </a:t>
            </a:r>
            <a:r>
              <a:rPr lang="it-IT" sz="2000" dirty="0" err="1"/>
              <a:t>imprenditività</a:t>
            </a:r>
            <a:r>
              <a:rPr lang="it-IT" sz="2000" dirty="0"/>
              <a:t> e di imprenditorialità (D. Morselli &amp; M. Costa, 2015),  </a:t>
            </a:r>
          </a:p>
          <a:p>
            <a:r>
              <a:rPr lang="it-IT" sz="2000" dirty="0"/>
              <a:t>La distinzione è comunque utile e torna persino opportuna sia per l’analisi pedagogica che per le scelte didattiche e comunque per le proposte orientate verso l’agire professionale degli insegnanti e degli educatori. 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41A019-43CE-C94B-A893-F23ED9ACD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302" y="5029200"/>
            <a:ext cx="2995097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237071-6A0A-9440-AD64-28377DF3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700310"/>
            <a:ext cx="7162800" cy="1280890"/>
          </a:xfrm>
        </p:spPr>
        <p:txBody>
          <a:bodyPr/>
          <a:lstStyle/>
          <a:p>
            <a:r>
              <a:rPr lang="it-IT" dirty="0"/>
              <a:t>Contesto dell’attività di ricerca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BCC8F7-82F6-5047-9C03-FDCDD748E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000" dirty="0"/>
              <a:t>Il progetto punta a individuare le possibili coordinate didattiche dell’</a:t>
            </a:r>
            <a:r>
              <a:rPr lang="it-IT" sz="2000" i="1" dirty="0"/>
              <a:t>educazione </a:t>
            </a:r>
            <a:r>
              <a:rPr lang="it-IT" sz="2000" i="1" dirty="0" err="1"/>
              <a:t>imprenditiva</a:t>
            </a:r>
            <a:r>
              <a:rPr lang="it-IT" sz="2000" dirty="0"/>
              <a:t> e quindi i criteri  pedagogicamente fondati, da poter poi applicare in ogni contesto e per ogni situazione.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20EF9C-37BE-DF47-8AB1-37F88E409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302" y="5029200"/>
            <a:ext cx="2995097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D6A857-639F-4347-9976-D391703E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24110"/>
            <a:ext cx="6589199" cy="1280890"/>
          </a:xfrm>
        </p:spPr>
        <p:txBody>
          <a:bodyPr/>
          <a:lstStyle/>
          <a:p>
            <a:r>
              <a:rPr lang="it-IT" dirty="0"/>
              <a:t>Attività di formazione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A57A7B-0424-5147-AE0F-FEC3FFEE0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0"/>
            <a:ext cx="6591985" cy="3777622"/>
          </a:xfrm>
        </p:spPr>
        <p:txBody>
          <a:bodyPr/>
          <a:lstStyle/>
          <a:p>
            <a:pPr algn="just"/>
            <a:r>
              <a:rPr lang="it-IT" sz="2000" dirty="0"/>
              <a:t>Il primi due anni sono stati impiegato nell’acquisizione di nozioni specifiche capaci di determinare il campo d’indagine, </a:t>
            </a:r>
          </a:p>
          <a:p>
            <a:pPr algn="just"/>
            <a:r>
              <a:rPr lang="it-IT" sz="2000" dirty="0"/>
              <a:t>nella individuazione delle fonti scientifiche più accreditate, al fine di acquisire la documentazione necessaria ad una più puntuale definizione delle coordinate teoriche e dei possibili percorsi investigativi,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CB981F-0E32-474D-9F86-C0D3CE91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953000"/>
            <a:ext cx="3198663" cy="16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3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58106-9FA7-7044-8E6C-B8236DD8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21969"/>
            <a:ext cx="6589199" cy="1280890"/>
          </a:xfrm>
        </p:spPr>
        <p:txBody>
          <a:bodyPr/>
          <a:lstStyle/>
          <a:p>
            <a:r>
              <a:rPr lang="it-IT" dirty="0"/>
              <a:t>Attività di formazione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23C5CD-C74E-8140-AAE5-772595D1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902859"/>
            <a:ext cx="6591985" cy="3777622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Nello specifico si è ripreso ed approfondito lo studio di questioni riguardanti l’</a:t>
            </a:r>
            <a:r>
              <a:rPr lang="it-IT" sz="2000" i="1" dirty="0"/>
              <a:t>imprenditività</a:t>
            </a:r>
            <a:r>
              <a:rPr lang="it-IT" sz="2000" dirty="0"/>
              <a:t> e l’</a:t>
            </a:r>
            <a:r>
              <a:rPr lang="it-IT" sz="2000" i="1" dirty="0"/>
              <a:t>imprenditorialità</a:t>
            </a:r>
            <a:r>
              <a:rPr lang="it-IT" sz="2000" dirty="0"/>
              <a:t>, durante il primo anno</a:t>
            </a:r>
          </a:p>
          <a:p>
            <a:pPr algn="just"/>
            <a:r>
              <a:rPr lang="it-IT" sz="2000" dirty="0"/>
              <a:t>intese come competenze e quindi come talento sostenuto da abilità cognitive, conoscenze professionali ed esercizio esperienziale.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3CF8746-74B2-CC46-A96C-0E615202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876800"/>
            <a:ext cx="3652024" cy="16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43735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Personalizzati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E51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{8E8A47D5-5C6B-804B-A192-1B344099BFF5}tf10001069</Template>
  <TotalTime>11058</TotalTime>
  <Words>527</Words>
  <Application>Microsoft Macintosh PowerPoint</Application>
  <PresentationFormat>Presentazione su schermo (4:3)</PresentationFormat>
  <Paragraphs>52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Filo</vt:lpstr>
      <vt:lpstr>Presentazione standard di PowerPoint</vt:lpstr>
      <vt:lpstr>Sommario</vt:lpstr>
      <vt:lpstr>Contesto dell’attività di ricerca</vt:lpstr>
      <vt:lpstr>Contesto dell’attività di ricerca</vt:lpstr>
      <vt:lpstr>Contesto dell’attività di ricerca</vt:lpstr>
      <vt:lpstr>Contesto dell’attività di ricerca</vt:lpstr>
      <vt:lpstr>Contesto dell’attività di ricerca</vt:lpstr>
      <vt:lpstr>Attività di formazione</vt:lpstr>
      <vt:lpstr>Attività di formazione</vt:lpstr>
      <vt:lpstr>Attività di formazione</vt:lpstr>
      <vt:lpstr>Attività scientifica</vt:lpstr>
      <vt:lpstr>Schema per risolvere un algoritmo</vt:lpstr>
      <vt:lpstr>Attività scientifica</vt:lpstr>
      <vt:lpstr>Presentazione standard di PowerPoint</vt:lpstr>
      <vt:lpstr>Attività scientifica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Loddo</dc:creator>
  <cp:lastModifiedBy>Salvatore Mancarella</cp:lastModifiedBy>
  <cp:revision>51</cp:revision>
  <dcterms:created xsi:type="dcterms:W3CDTF">2021-04-16T17:35:14Z</dcterms:created>
  <dcterms:modified xsi:type="dcterms:W3CDTF">2024-02-05T19:15:16Z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2020-01-16T00:00:00Z</vt:filetime>
  </property>
  <property fmtid="{D5CDD505-2E9C-101B-9397-08002B2CF9AE}" pid="3" name="Creator">
    <vt:lpwstr>Microsoft® PowerPoint® per Office 365</vt:lpwstr>
  </property>
  <property fmtid="{D5CDD505-2E9C-101B-9397-08002B2CF9AE}" pid="4" name="LastSaved">
    <vt:filetime>2021-04-16T00:00:00Z</vt:filetime>
  </property>
</Properties>
</file>